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1"/>
  </p:sldMasterIdLst>
  <p:notesMasterIdLst>
    <p:notesMasterId r:id="rId10"/>
  </p:notesMasterIdLst>
  <p:sldIdLst>
    <p:sldId id="396" r:id="rId2"/>
    <p:sldId id="466" r:id="rId3"/>
    <p:sldId id="467" r:id="rId4"/>
    <p:sldId id="474" r:id="rId5"/>
    <p:sldId id="471" r:id="rId6"/>
    <p:sldId id="452" r:id="rId7"/>
    <p:sldId id="451" r:id="rId8"/>
    <p:sldId id="456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7BC"/>
    <a:srgbClr val="E7FFF4"/>
    <a:srgbClr val="C3FDD9"/>
    <a:srgbClr val="A6FEC3"/>
    <a:srgbClr val="FFFFFF"/>
    <a:srgbClr val="4F81BD"/>
    <a:srgbClr val="FFFFCC"/>
    <a:srgbClr val="2A3D7A"/>
    <a:srgbClr val="3E477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83352" autoAdjust="0"/>
  </p:normalViewPr>
  <p:slideViewPr>
    <p:cSldViewPr>
      <p:cViewPr varScale="1">
        <p:scale>
          <a:sx n="81" d="100"/>
          <a:sy n="81" d="100"/>
        </p:scale>
        <p:origin x="148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-25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2707-F247-4160-AA7B-0AF177C41AE1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0A4C-0EF0-4DA5-953A-C19F5B64DC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00A4C-0EF0-4DA5-953A-C19F5B64D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>
              <a:defRPr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7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+ For declarative, nothing more than topology is required</a:t>
            </a:r>
          </a:p>
          <a:p>
            <a:r>
              <a:rPr lang="en-US" baseline="0" dirty="0" smtClean="0"/>
              <a:t># For Imperative, the concept of management plans has been introduced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98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tosca.org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lang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dow"/>
          <p:cNvSpPr/>
          <p:nvPr/>
        </p:nvSpPr>
        <p:spPr>
          <a:xfrm>
            <a:off x="0" y="4193704"/>
            <a:ext cx="9144000" cy="50405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32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162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Deck"/>
          <p:cNvSpPr/>
          <p:nvPr userDrawn="1"/>
        </p:nvSpPr>
        <p:spPr bwMode="auto">
          <a:xfrm>
            <a:off x="-1977" y="-243408"/>
            <a:ext cx="9144000" cy="4941168"/>
          </a:xfrm>
          <a:prstGeom prst="rect">
            <a:avLst/>
          </a:prstGeom>
          <a:gradFill flip="none" rotWithShape="1">
            <a:gsLst>
              <a:gs pos="0">
                <a:srgbClr val="1F517F"/>
              </a:gs>
              <a:gs pos="100000">
                <a:srgbClr val="0E2844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4" name="Author"/>
          <p:cNvSpPr txBox="1">
            <a:spLocks noChangeArrowheads="1"/>
          </p:cNvSpPr>
          <p:nvPr/>
        </p:nvSpPr>
        <p:spPr bwMode="auto">
          <a:xfrm>
            <a:off x="-1977" y="4931876"/>
            <a:ext cx="9145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Tobias </a:t>
            </a:r>
            <a:r>
              <a:rPr lang="en-US" sz="2000" b="0" dirty="0" err="1" smtClean="0">
                <a:solidFill>
                  <a:srgbClr val="000000"/>
                </a:solidFill>
                <a:latin typeface="Calibri" pitchFamily="34" charset="0"/>
              </a:rPr>
              <a:t>Binz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, Uwe </a:t>
            </a:r>
            <a:r>
              <a:rPr lang="en-US" sz="2000" b="0" dirty="0" err="1" smtClean="0">
                <a:solidFill>
                  <a:srgbClr val="000000"/>
                </a:solidFill>
                <a:latin typeface="Calibri" pitchFamily="34" charset="0"/>
              </a:rPr>
              <a:t>Breitenbücher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, Oliver Kopp, </a:t>
            </a:r>
            <a:r>
              <a:rPr lang="de-DE" sz="2000" b="0" dirty="0" smtClean="0">
                <a:solidFill>
                  <a:srgbClr val="000000"/>
                </a:solidFill>
                <a:latin typeface="Calibri" pitchFamily="34" charset="0"/>
              </a:rPr>
              <a:t>Frank </a:t>
            </a:r>
            <a:r>
              <a:rPr lang="de-DE" sz="2000" b="0" dirty="0" err="1" smtClean="0">
                <a:solidFill>
                  <a:srgbClr val="000000"/>
                </a:solidFill>
                <a:latin typeface="Calibri" pitchFamily="34" charset="0"/>
              </a:rPr>
              <a:t>Leymann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9668" name="Title"/>
          <p:cNvSpPr>
            <a:spLocks noGrp="1" noChangeArrowheads="1"/>
          </p:cNvSpPr>
          <p:nvPr>
            <p:ph type="ctrTitle"/>
          </p:nvPr>
        </p:nvSpPr>
        <p:spPr>
          <a:xfrm>
            <a:off x="685800" y="467544"/>
            <a:ext cx="7772400" cy="3294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4000" endPos="455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pic>
        <p:nvPicPr>
          <p:cNvPr id="47" name="Picture 1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25" y="6258474"/>
            <a:ext cx="2150727" cy="48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rafik 13" descr="logo_030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1109973" cy="5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Bild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25" y="5661248"/>
            <a:ext cx="1379227" cy="9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uppierung 5"/>
          <p:cNvGrpSpPr>
            <a:grpSpLocks/>
          </p:cNvGrpSpPr>
          <p:nvPr userDrawn="1"/>
        </p:nvGrpSpPr>
        <p:grpSpPr bwMode="auto">
          <a:xfrm>
            <a:off x="7931251" y="4793458"/>
            <a:ext cx="1154113" cy="633413"/>
            <a:chOff x="7848600" y="4508500"/>
            <a:chExt cx="1153740" cy="633413"/>
          </a:xfrm>
        </p:grpSpPr>
        <p:pic>
          <p:nvPicPr>
            <p:cNvPr id="53" name="Picture 2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459"/>
            <a:stretch>
              <a:fillRect/>
            </a:stretch>
          </p:blipFill>
          <p:spPr bwMode="auto">
            <a:xfrm>
              <a:off x="7972052" y="4641850"/>
              <a:ext cx="1030288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25"/>
            <p:cNvSpPr>
              <a:spLocks/>
            </p:cNvSpPr>
            <p:nvPr/>
          </p:nvSpPr>
          <p:spPr bwMode="auto">
            <a:xfrm>
              <a:off x="8115214" y="4508500"/>
              <a:ext cx="861734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r"/>
              <a:r>
                <a:rPr lang="en-US" sz="800">
                  <a:solidFill>
                    <a:srgbClr val="4B4A4D"/>
                  </a:solidFill>
                  <a:latin typeface="Georgia Italic"/>
                  <a:ea typeface="MS PGothic" pitchFamily="34" charset="-128"/>
                </a:rPr>
                <a:t>Gefördert durch: </a:t>
              </a:r>
            </a:p>
          </p:txBody>
        </p:sp>
        <p:sp>
          <p:nvSpPr>
            <p:cNvPr id="55" name="Line 26"/>
            <p:cNvSpPr>
              <a:spLocks noChangeShapeType="1"/>
            </p:cNvSpPr>
            <p:nvPr/>
          </p:nvSpPr>
          <p:spPr bwMode="auto">
            <a:xfrm>
              <a:off x="7848600" y="4651375"/>
              <a:ext cx="11426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uppierung 4"/>
          <p:cNvGrpSpPr>
            <a:grpSpLocks/>
          </p:cNvGrpSpPr>
          <p:nvPr userDrawn="1"/>
        </p:nvGrpSpPr>
        <p:grpSpPr bwMode="auto">
          <a:xfrm>
            <a:off x="7950301" y="5507833"/>
            <a:ext cx="1184275" cy="609600"/>
            <a:chOff x="7848600" y="5301208"/>
            <a:chExt cx="1184276" cy="609600"/>
          </a:xfrm>
        </p:grpSpPr>
        <p:pic>
          <p:nvPicPr>
            <p:cNvPr id="57" name="Picture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313" y="5421858"/>
              <a:ext cx="1071563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29"/>
            <p:cNvSpPr>
              <a:spLocks/>
            </p:cNvSpPr>
            <p:nvPr/>
          </p:nvSpPr>
          <p:spPr bwMode="auto">
            <a:xfrm>
              <a:off x="8002588" y="5301208"/>
              <a:ext cx="987426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r"/>
              <a:r>
                <a:rPr lang="en-US" sz="800">
                  <a:solidFill>
                    <a:srgbClr val="4B4A4D"/>
                  </a:solidFill>
                  <a:latin typeface="Georgia Italic"/>
                  <a:ea typeface="MS PGothic" pitchFamily="34" charset="-128"/>
                </a:rPr>
                <a:t>Förderschwerpunkt:</a:t>
              </a: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7848600" y="5472658"/>
              <a:ext cx="114300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0" name="Rectangle 32"/>
          <p:cNvSpPr>
            <a:spLocks/>
          </p:cNvSpPr>
          <p:nvPr userDrawn="1"/>
        </p:nvSpPr>
        <p:spPr bwMode="auto">
          <a:xfrm>
            <a:off x="8390039" y="6273008"/>
            <a:ext cx="7000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r"/>
            <a:r>
              <a:rPr lang="en-US" sz="800">
                <a:solidFill>
                  <a:srgbClr val="4B4A4D"/>
                </a:solidFill>
                <a:latin typeface="Georgia Italic"/>
                <a:ea typeface="MS PGothic" pitchFamily="34" charset="-128"/>
              </a:rPr>
              <a:t>Projektträger:</a:t>
            </a:r>
          </a:p>
        </p:txBody>
      </p:sp>
      <p:sp>
        <p:nvSpPr>
          <p:cNvPr id="61" name="Line 26"/>
          <p:cNvSpPr>
            <a:spLocks noChangeShapeType="1"/>
          </p:cNvSpPr>
          <p:nvPr userDrawn="1"/>
        </p:nvSpPr>
        <p:spPr bwMode="auto">
          <a:xfrm>
            <a:off x="7950301" y="6417471"/>
            <a:ext cx="1143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2" name="Bild 1" descr="PT_DLR_DLR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814" y="6503196"/>
            <a:ext cx="11064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3189608" y="5679283"/>
            <a:ext cx="2390504" cy="1062085"/>
            <a:chOff x="3601904" y="5679283"/>
            <a:chExt cx="2390504" cy="1062085"/>
          </a:xfrm>
        </p:grpSpPr>
        <p:pic>
          <p:nvPicPr>
            <p:cNvPr id="22" name="Picture 7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679283"/>
              <a:ext cx="1170392" cy="783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Author"/>
            <p:cNvSpPr txBox="1">
              <a:spLocks noChangeArrowheads="1"/>
            </p:cNvSpPr>
            <p:nvPr userDrawn="1"/>
          </p:nvSpPr>
          <p:spPr bwMode="auto">
            <a:xfrm>
              <a:off x="3601904" y="6372036"/>
              <a:ext cx="2390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dirty="0" smtClean="0">
                  <a:solidFill>
                    <a:srgbClr val="000000"/>
                  </a:solidFill>
                  <a:latin typeface="Calibri" pitchFamily="34" charset="0"/>
                </a:rPr>
                <a:t>www.opentosca.org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58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63" y="182588"/>
            <a:ext cx="8369663" cy="609600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reflection blurRad="6350" stA="8000" endPos="45500" dir="5400000" sy="-100000" algn="bl" rotWithShape="0"/>
                </a:effectLst>
                <a:latin typeface="Calibri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063" y="990600"/>
            <a:ext cx="8369663" cy="5562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 marL="806450" indent="-354013">
              <a:buClr>
                <a:srgbClr val="2A3D7A"/>
              </a:buClr>
              <a:buFont typeface="Wingdings" pitchFamily="2" charset="2"/>
              <a:buChar char=""/>
              <a:defRPr>
                <a:latin typeface="Calibri" pitchFamily="34" charset="0"/>
              </a:defRPr>
            </a:lvl2pPr>
            <a:lvl3pPr>
              <a:buClr>
                <a:srgbClr val="3A54A8"/>
              </a:buClr>
              <a:defRPr>
                <a:latin typeface="Calibri" pitchFamily="34" charset="0"/>
              </a:defRPr>
            </a:lvl3pPr>
            <a:lvl4pPr>
              <a:buClr>
                <a:srgbClr val="415FBD"/>
              </a:buClr>
              <a:defRPr>
                <a:latin typeface="Calibri" pitchFamily="34" charset="0"/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96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ohne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222" y="182588"/>
            <a:ext cx="8712968" cy="609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-4238" y="857288"/>
            <a:ext cx="856310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 bwMode="auto">
          <a:xfrm>
            <a:off x="3230273" y="836712"/>
            <a:ext cx="549734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8460432" y="6560259"/>
            <a:ext cx="571722" cy="2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fld id="{59B21195-1425-420D-B7F8-C1B0251046B2}" type="slidenum">
              <a:rPr lang="en-US" sz="1200" smtClean="0">
                <a:solidFill>
                  <a:srgbClr val="1F497D">
                    <a:lumMod val="75000"/>
                  </a:srgbClr>
                </a:solidFill>
              </a:rPr>
              <a:pPr/>
              <a:t>‹Nr.›</a:t>
            </a:fld>
            <a:endParaRPr lang="en-US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27871" y="990600"/>
            <a:ext cx="8681436" cy="5562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 marL="806450" indent="-354013">
              <a:buClr>
                <a:srgbClr val="2A3D7A"/>
              </a:buClr>
              <a:buFont typeface="Wingdings" pitchFamily="2" charset="2"/>
              <a:buChar char=""/>
              <a:defRPr>
                <a:latin typeface="Calibri" pitchFamily="34" charset="0"/>
              </a:defRPr>
            </a:lvl2pPr>
            <a:lvl3pPr>
              <a:buClr>
                <a:srgbClr val="3A54A8"/>
              </a:buClr>
              <a:defRPr>
                <a:latin typeface="Calibri" pitchFamily="34" charset="0"/>
              </a:defRPr>
            </a:lvl3pPr>
            <a:lvl4pPr>
              <a:buClr>
                <a:srgbClr val="415FBD"/>
              </a:buClr>
              <a:defRPr>
                <a:latin typeface="Calibri" pitchFamily="34" charset="0"/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9" name="Author"/>
          <p:cNvSpPr txBox="1">
            <a:spLocks noChangeArrowheads="1"/>
          </p:cNvSpPr>
          <p:nvPr/>
        </p:nvSpPr>
        <p:spPr bwMode="auto">
          <a:xfrm>
            <a:off x="147980" y="6550054"/>
            <a:ext cx="1114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Times New Roman" pitchFamily="18" charset="0"/>
              </a:rPr>
              <a:t>© </a:t>
            </a:r>
            <a:r>
              <a:rPr lang="en-US" sz="10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</a:rPr>
              <a:t>Frank Leymann</a:t>
            </a:r>
            <a:endParaRPr lang="en-US" sz="1000" dirty="0">
              <a:solidFill>
                <a:srgbClr val="1F497D">
                  <a:lumMod val="75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4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159" y="182588"/>
            <a:ext cx="8369663" cy="6096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118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 txBox="1">
            <a:spLocks/>
          </p:cNvSpPr>
          <p:nvPr/>
        </p:nvSpPr>
        <p:spPr>
          <a:xfrm>
            <a:off x="8460432" y="6560259"/>
            <a:ext cx="571722" cy="2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fld id="{59B21195-1425-420D-B7F8-C1B0251046B2}" type="slidenum">
              <a:rPr lang="en-US" sz="1200" smtClean="0">
                <a:solidFill>
                  <a:srgbClr val="1F497D">
                    <a:lumMod val="75000"/>
                  </a:srgbClr>
                </a:solidFill>
              </a:rPr>
              <a:pPr/>
              <a:t>‹Nr.›</a:t>
            </a:fld>
            <a:endParaRPr lang="en-US" sz="12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animi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F517F"/>
              </a:gs>
              <a:gs pos="100000">
                <a:srgbClr val="0E2844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722313" y="2571744"/>
            <a:ext cx="77724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  <a:effectLst>
                  <a:reflection blurRad="6350" stA="21000" endPos="45500" dir="5400000" sy="-100000" algn="bl" rotWithShape="0"/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8460432" y="6560259"/>
            <a:ext cx="571722" cy="2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fld id="{59B21195-1425-420D-B7F8-C1B0251046B2}" type="slidenum">
              <a:rPr lang="en-US" sz="1200" smtClean="0">
                <a:solidFill>
                  <a:prstClr val="white"/>
                </a:solidFill>
              </a:rPr>
              <a:pPr/>
              <a:t>‹Nr.›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F517F"/>
              </a:gs>
              <a:gs pos="100000">
                <a:srgbClr val="0E2844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722313" y="2571744"/>
            <a:ext cx="7772400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  <a:effectLst>
                  <a:reflection blurRad="6350" stA="21000" endPos="45500" dir="5400000" sy="-100000" algn="bl" rotWithShape="0"/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>
          <a:xfrm>
            <a:off x="8460432" y="6560259"/>
            <a:ext cx="571722" cy="2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fld id="{59B21195-1425-420D-B7F8-C1B0251046B2}" type="slidenum">
              <a:rPr lang="en-US" sz="1200" smtClean="0">
                <a:solidFill>
                  <a:prstClr val="white"/>
                </a:solidFill>
              </a:rPr>
              <a:pPr/>
              <a:t>‹Nr.›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858250" cy="714375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42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60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Verzögerung 5"/>
          <p:cNvSpPr/>
          <p:nvPr/>
        </p:nvSpPr>
        <p:spPr bwMode="auto">
          <a:xfrm>
            <a:off x="-17499" y="794"/>
            <a:ext cx="440683" cy="6876000"/>
          </a:xfrm>
          <a:prstGeom prst="flowChartDelay">
            <a:avLst/>
          </a:prstGeom>
          <a:gradFill flip="none" rotWithShape="1">
            <a:gsLst>
              <a:gs pos="0">
                <a:srgbClr val="1F517F"/>
              </a:gs>
              <a:gs pos="100000">
                <a:srgbClr val="0E2844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prstClr val="black"/>
              </a:solidFill>
            </a:endParaRPr>
          </a:p>
        </p:txBody>
      </p:sp>
      <p:cxnSp>
        <p:nvCxnSpPr>
          <p:cNvPr id="11" name="Trennlinie"/>
          <p:cNvCxnSpPr/>
          <p:nvPr/>
        </p:nvCxnSpPr>
        <p:spPr>
          <a:xfrm>
            <a:off x="323528" y="874665"/>
            <a:ext cx="8563103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 hidden="1"/>
          <p:cNvSpPr/>
          <p:nvPr/>
        </p:nvSpPr>
        <p:spPr>
          <a:xfrm>
            <a:off x="-69524" y="-98538"/>
            <a:ext cx="551200" cy="713581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38662" name="Author"/>
          <p:cNvSpPr txBox="1">
            <a:spLocks noChangeArrowheads="1"/>
          </p:cNvSpPr>
          <p:nvPr/>
        </p:nvSpPr>
        <p:spPr bwMode="auto">
          <a:xfrm>
            <a:off x="454893" y="6560259"/>
            <a:ext cx="14750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Times New Roman" pitchFamily="18" charset="0"/>
              </a:rPr>
              <a:t>© </a:t>
            </a:r>
            <a:r>
              <a:rPr lang="en-US" sz="10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</a:rPr>
              <a:t>University of Stuttgart</a:t>
            </a:r>
            <a:endParaRPr lang="en-US" sz="1000" dirty="0">
              <a:solidFill>
                <a:srgbClr val="1F497D">
                  <a:lumMod val="75000"/>
                </a:srgbClr>
              </a:solidFill>
              <a:latin typeface="Calibri" pitchFamily="34" charset="0"/>
            </a:endParaRPr>
          </a:p>
        </p:txBody>
      </p:sp>
      <p:pic>
        <p:nvPicPr>
          <p:cNvPr id="9" name="Old Left Space" descr="C:\Users\breiteue\Dropbox\IAAS-CloudTechnology3_Slice.jpg" hidden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7873" y="3222120"/>
            <a:ext cx="6858000" cy="4137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nsparent Deck"/>
          <p:cNvSpPr/>
          <p:nvPr/>
        </p:nvSpPr>
        <p:spPr bwMode="auto">
          <a:xfrm>
            <a:off x="3635896" y="854089"/>
            <a:ext cx="5497346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prstClr val="black"/>
              </a:solidFill>
            </a:endParaRPr>
          </a:p>
        </p:txBody>
      </p:sp>
      <p:sp>
        <p:nvSpPr>
          <p:cNvPr id="13" name="Nummer"/>
          <p:cNvSpPr txBox="1">
            <a:spLocks/>
          </p:cNvSpPr>
          <p:nvPr/>
        </p:nvSpPr>
        <p:spPr>
          <a:xfrm>
            <a:off x="8460432" y="6560259"/>
            <a:ext cx="571722" cy="2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fld id="{59B21195-1425-420D-B7F8-C1B0251046B2}" type="slidenum">
              <a:rPr lang="en-US" sz="1200" smtClean="0">
                <a:solidFill>
                  <a:srgbClr val="1F497D">
                    <a:lumMod val="75000"/>
                  </a:srgbClr>
                </a:solidFill>
              </a:rPr>
              <a:pPr/>
              <a:t>‹Nr.›</a:t>
            </a:fld>
            <a:endParaRPr lang="en-US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-709365" y="3151197"/>
            <a:ext cx="1813506" cy="182257"/>
          </a:xfrm>
          <a:prstGeom prst="rect">
            <a:avLst/>
          </a:prstGeom>
          <a:grp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de-DE" sz="1700" dirty="0" err="1" smtClean="0">
                <a:solidFill>
                  <a:prstClr val="white"/>
                </a:solidFill>
                <a:effectLst>
                  <a:glow rad="38100">
                    <a:prstClr val="white">
                      <a:alpha val="14000"/>
                    </a:prstClr>
                  </a:glow>
                </a:effectLst>
                <a:latin typeface="Century Gothic" pitchFamily="34" charset="0"/>
                <a:cs typeface="Calibri" pitchFamily="34" charset="0"/>
              </a:rPr>
              <a:t>CloudCycle</a:t>
            </a:r>
            <a:endParaRPr lang="de-DE" sz="1700" dirty="0">
              <a:solidFill>
                <a:prstClr val="white"/>
              </a:solidFill>
              <a:effectLst>
                <a:glow rad="38100">
                  <a:prstClr val="white">
                    <a:alpha val="14000"/>
                  </a:prstClr>
                </a:glow>
              </a:effectLst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4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kern="1200" noProof="0" dirty="0" smtClean="0">
          <a:solidFill>
            <a:schemeClr val="tx2">
              <a:lumMod val="50000"/>
            </a:schemeClr>
          </a:solidFill>
          <a:effectLst>
            <a:reflection blurRad="6350" stA="8000" endPos="45500" dir="5400000" sy="-100000" algn="bl" rotWithShape="0"/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Verdana Re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Verdana Re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Verdana Re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CC"/>
          </a:solidFill>
          <a:latin typeface="Verdana Ref" pitchFamily="34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50000"/>
          </a:schemeClr>
        </a:buClr>
        <a:buSzPct val="75000"/>
        <a:buFont typeface="Wingdings" pitchFamily="2" charset="2"/>
        <a:buChar char="n"/>
        <a:defRPr lang="en-US" sz="2800" noProof="0" dirty="0" smtClean="0">
          <a:solidFill>
            <a:schemeClr val="tx2">
              <a:lumMod val="50000"/>
            </a:schemeClr>
          </a:solidFill>
          <a:latin typeface="Calibri" pitchFamily="34" charset="0"/>
          <a:ea typeface="+mn-ea"/>
          <a:cs typeface="+mn-cs"/>
        </a:defRPr>
      </a:lvl1pPr>
      <a:lvl2pPr marL="806450" indent="-354013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50000"/>
          </a:schemeClr>
        </a:buClr>
        <a:buSzPct val="75000"/>
        <a:buFont typeface="Wingdings" pitchFamily="2" charset="2"/>
        <a:buChar char="n"/>
        <a:defRPr lang="en-US" sz="2400" noProof="0" dirty="0" smtClean="0">
          <a:solidFill>
            <a:schemeClr val="tx2">
              <a:lumMod val="50000"/>
            </a:schemeClr>
          </a:solidFill>
          <a:latin typeface="Calibri" pitchFamily="34" charset="0"/>
        </a:defRPr>
      </a:lvl2pPr>
      <a:lvl3pPr marL="1166813" indent="-274638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50000"/>
          </a:schemeClr>
        </a:buClr>
        <a:buSzPct val="70000"/>
        <a:buFont typeface="Wingdings" pitchFamily="2" charset="2"/>
        <a:buChar char="n"/>
        <a:tabLst/>
        <a:defRPr lang="en-US" sz="2000" noProof="0" dirty="0" smtClean="0">
          <a:solidFill>
            <a:schemeClr val="tx2">
              <a:lumMod val="50000"/>
            </a:schemeClr>
          </a:solidFill>
          <a:latin typeface="Calibri" pitchFamily="34" charset="0"/>
        </a:defRPr>
      </a:lvl3pPr>
      <a:lvl4pPr marL="1612900" indent="-268288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50000"/>
          </a:schemeClr>
        </a:buClr>
        <a:buSzPct val="60000"/>
        <a:buFont typeface="Wingdings" pitchFamily="2" charset="2"/>
        <a:buChar char="n"/>
        <a:defRPr lang="en-US" sz="1600" noProof="0" dirty="0" smtClean="0">
          <a:solidFill>
            <a:schemeClr val="tx2">
              <a:lumMod val="50000"/>
            </a:schemeClr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50000"/>
          </a:schemeClr>
        </a:buClr>
        <a:buSzPct val="55000"/>
        <a:buFont typeface="Wingdings" pitchFamily="2" charset="2"/>
        <a:buChar char="n"/>
        <a:defRPr lang="en-US" sz="1200" noProof="0" dirty="0" smtClean="0">
          <a:solidFill>
            <a:schemeClr val="tx2">
              <a:lumMod val="50000"/>
            </a:schemeClr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2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2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2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2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mo.opentosca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TOSCA &amp; Winery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09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TOSCA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u="sng" dirty="0"/>
              <a:t>T</a:t>
            </a:r>
            <a:r>
              <a:rPr lang="en-US" dirty="0"/>
              <a:t>opology </a:t>
            </a:r>
            <a:r>
              <a:rPr lang="en-US" dirty="0" smtClean="0"/>
              <a:t> and </a:t>
            </a:r>
            <a:r>
              <a:rPr lang="en-US" u="sng" dirty="0" smtClean="0"/>
              <a:t>O</a:t>
            </a:r>
            <a:r>
              <a:rPr lang="en-US" dirty="0" smtClean="0"/>
              <a:t>rchestration</a:t>
            </a:r>
            <a:br>
              <a:rPr lang="en-US" dirty="0" smtClean="0"/>
            </a:br>
            <a:r>
              <a:rPr lang="en-US" u="sng" dirty="0" smtClean="0"/>
              <a:t>S</a:t>
            </a:r>
            <a:r>
              <a:rPr lang="en-US" dirty="0" smtClean="0"/>
              <a:t>pecification </a:t>
            </a:r>
            <a:r>
              <a:rPr lang="en-US" dirty="0"/>
              <a:t>for </a:t>
            </a:r>
            <a:r>
              <a:rPr lang="en-US" b="1" u="sng" dirty="0"/>
              <a:t>C</a:t>
            </a:r>
            <a:r>
              <a:rPr lang="en-US" b="1" dirty="0"/>
              <a:t>loud </a:t>
            </a:r>
            <a:r>
              <a:rPr lang="en-US" b="1" u="sng" dirty="0" smtClean="0"/>
              <a:t>A</a:t>
            </a:r>
            <a:r>
              <a:rPr lang="en-US" b="1" dirty="0" smtClean="0"/>
              <a:t>pplications</a:t>
            </a:r>
            <a:endParaRPr lang="en-US" b="1" dirty="0"/>
          </a:p>
        </p:txBody>
      </p:sp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93" y="1068582"/>
            <a:ext cx="184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Companies"/>
          <p:cNvGrpSpPr/>
          <p:nvPr/>
        </p:nvGrpSpPr>
        <p:grpSpPr>
          <a:xfrm>
            <a:off x="676138" y="3068960"/>
            <a:ext cx="8216342" cy="3096344"/>
            <a:chOff x="179512" y="3140968"/>
            <a:chExt cx="8216342" cy="3096344"/>
          </a:xfrm>
        </p:grpSpPr>
        <p:pic>
          <p:nvPicPr>
            <p:cNvPr id="21" name="Picture 4" descr="D-EMC-no-tag_blue_RGB_192_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5" y="4773676"/>
              <a:ext cx="1441450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wso2-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558" y="4735577"/>
              <a:ext cx="1376363" cy="52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CA_r_Primary_RGB_web_72x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042" y="3706443"/>
              <a:ext cx="10398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Capgemini_logo_cmy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5" y="3861224"/>
              <a:ext cx="2687638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Cisco_Logo_RGB-2color_92x5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779" y="3838999"/>
              <a:ext cx="1163637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Citrix_Corporate_Logo__Gif_165x68_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966" y="4670488"/>
              <a:ext cx="169545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ttps--wik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944" y="4670489"/>
              <a:ext cx="127000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1" descr="IBM_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173" y="3911230"/>
              <a:ext cx="128428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RHrgbeps_x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099" y="5506268"/>
              <a:ext cx="2030413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3" descr="SoftwareAG_Log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016" y="5506267"/>
              <a:ext cx="167640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4" descr="pwc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301" y="5434037"/>
              <a:ext cx="1050925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5" y="5506268"/>
              <a:ext cx="2181225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98"/>
            <p:cNvSpPr/>
            <p:nvPr/>
          </p:nvSpPr>
          <p:spPr>
            <a:xfrm>
              <a:off x="179512" y="3140968"/>
              <a:ext cx="8216342" cy="68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r>
                <a:rPr lang="en-US" sz="2800" b="1" dirty="0" smtClean="0"/>
                <a:t>100+ </a:t>
              </a:r>
              <a:r>
                <a:rPr lang="en-US" sz="2800" b="1" dirty="0"/>
                <a:t>participants from </a:t>
              </a:r>
              <a:r>
                <a:rPr lang="en-US" sz="2800" b="1" dirty="0" smtClean="0"/>
                <a:t>40+ companies:</a:t>
              </a:r>
              <a:endParaRPr lang="en-US" sz="2800" b="1" dirty="0"/>
            </a:p>
          </p:txBody>
        </p:sp>
      </p:grpSp>
      <p:sp>
        <p:nvSpPr>
          <p:cNvPr id="34" name="Goals"/>
          <p:cNvSpPr/>
          <p:nvPr/>
        </p:nvSpPr>
        <p:spPr>
          <a:xfrm>
            <a:off x="676136" y="3175389"/>
            <a:ext cx="8216343" cy="225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defTabSz="457200">
              <a:defRPr/>
            </a:pPr>
            <a:r>
              <a:rPr lang="en-US" sz="2800" b="1" dirty="0" smtClean="0"/>
              <a:t>Goals: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 dirty="0" smtClean="0"/>
              <a:t>Automation of Deployment and Management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 dirty="0" smtClean="0"/>
              <a:t>Portability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 dirty="0" smtClean="0"/>
              <a:t>Interoperability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de-DE" sz="2800" dirty="0" err="1" smtClean="0"/>
              <a:t>Vendor</a:t>
            </a:r>
            <a:r>
              <a:rPr lang="de-DE" sz="2800" dirty="0" smtClean="0"/>
              <a:t>-neutral </a:t>
            </a:r>
            <a:r>
              <a:rPr lang="de-DE" sz="2800" dirty="0" err="1" smtClean="0"/>
              <a:t>ecosystem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976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TOSCA 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7744" y="620688"/>
            <a:ext cx="4429125" cy="1924819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Specification </a:t>
            </a:r>
            <a:r>
              <a:rPr lang="en-US" dirty="0"/>
              <a:t>for Cloud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827584" y="2420888"/>
            <a:ext cx="396044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n"/>
              <a:defRPr lang="de-DE"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n"/>
              <a:defRPr lang="de-DE"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lang="de-DE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de-DE"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9C3"/>
              </a:buClr>
              <a:buSzPct val="75000"/>
              <a:buFont typeface="Wingdings" pitchFamily="2" charset="2"/>
              <a:buChar char="n"/>
              <a:defRPr lang="de-DE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Service Structure</a:t>
            </a:r>
            <a:endParaRPr lang="en-US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427984" y="2420888"/>
            <a:ext cx="46085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n"/>
              <a:defRPr lang="de-DE"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n"/>
              <a:defRPr lang="de-DE"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lang="de-DE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de-DE"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9C3"/>
              </a:buClr>
              <a:buSzPct val="75000"/>
              <a:buFont typeface="Wingdings" pitchFamily="2" charset="2"/>
              <a:buChar char="n"/>
              <a:defRPr lang="de-DE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dirty="0" smtClean="0"/>
              <a:t>Service Orchestration for</a:t>
            </a:r>
            <a:br>
              <a:rPr lang="en-US" dirty="0" smtClean="0"/>
            </a:br>
            <a:r>
              <a:rPr lang="en-US" dirty="0" smtClean="0"/>
              <a:t>Deployment &amp; Management</a:t>
            </a:r>
            <a:endParaRPr lang="en-U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411760" y="1134269"/>
            <a:ext cx="1782514" cy="5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n"/>
              <a:defRPr lang="de-DE"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n"/>
              <a:defRPr lang="de-DE"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lang="de-DE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de-DE"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9C3"/>
              </a:buClr>
              <a:buSzPct val="75000"/>
              <a:buFont typeface="Wingdings" pitchFamily="2" charset="2"/>
              <a:buChar char="n"/>
              <a:defRPr lang="de-DE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Topology</a:t>
            </a:r>
            <a:endParaRPr lang="en-US" b="1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665700" y="1134269"/>
            <a:ext cx="2642604" cy="52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n"/>
              <a:defRPr lang="de-DE"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n"/>
              <a:defRPr lang="de-DE"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lang="de-DE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de-DE"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9C3"/>
              </a:buClr>
              <a:buSzPct val="75000"/>
              <a:buFont typeface="Wingdings" pitchFamily="2" charset="2"/>
              <a:buChar char="n"/>
              <a:defRPr lang="de-DE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b="1" dirty="0" smtClean="0"/>
              <a:t>Orchestration</a:t>
            </a:r>
            <a:endParaRPr lang="en-US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708456" y="4365104"/>
            <a:ext cx="4174185" cy="545740"/>
            <a:chOff x="4435405" y="4299713"/>
            <a:chExt cx="4174185" cy="545740"/>
          </a:xfrm>
        </p:grpSpPr>
        <p:sp>
          <p:nvSpPr>
            <p:cNvPr id="11" name="Abgerundetes Rechteck 10"/>
            <p:cNvSpPr/>
            <p:nvPr/>
          </p:nvSpPr>
          <p:spPr>
            <a:xfrm>
              <a:off x="5211903" y="4299713"/>
              <a:ext cx="1160297" cy="54484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dirty="0" smtClean="0">
                  <a:solidFill>
                    <a:prstClr val="black"/>
                  </a:solidFill>
                  <a:cs typeface="Calibri"/>
                </a:rPr>
                <a:t>Start VM</a:t>
              </a:r>
              <a:endParaRPr lang="de-DE" sz="2000" dirty="0">
                <a:solidFill>
                  <a:prstClr val="black"/>
                </a:solidFill>
                <a:cs typeface="Calibri"/>
              </a:endParaRPr>
            </a:p>
          </p:txBody>
        </p:sp>
        <p:cxnSp>
          <p:nvCxnSpPr>
            <p:cNvPr id="12" name="Gerade Verbindung mit Pfeil 11"/>
            <p:cNvCxnSpPr>
              <a:stCxn id="19" idx="6"/>
              <a:endCxn id="11" idx="1"/>
            </p:cNvCxnSpPr>
            <p:nvPr/>
          </p:nvCxnSpPr>
          <p:spPr>
            <a:xfrm>
              <a:off x="4918048" y="4572133"/>
              <a:ext cx="29385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11" idx="3"/>
              <a:endCxn id="17" idx="1"/>
            </p:cNvCxnSpPr>
            <p:nvPr/>
          </p:nvCxnSpPr>
          <p:spPr>
            <a:xfrm>
              <a:off x="6372200" y="4572134"/>
              <a:ext cx="288032" cy="8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4435405" y="4333436"/>
              <a:ext cx="482643" cy="477394"/>
              <a:chOff x="1240" y="6145"/>
              <a:chExt cx="92" cy="91"/>
            </a:xfrm>
          </p:grpSpPr>
          <p:sp>
            <p:nvSpPr>
              <p:cNvPr id="19" name="Oval 4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240" y="6145"/>
                <a:ext cx="92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48"/>
              <p:cNvSpPr>
                <a:spLocks noChangeArrowheads="1"/>
              </p:cNvSpPr>
              <p:nvPr/>
            </p:nvSpPr>
            <p:spPr bwMode="auto">
              <a:xfrm>
                <a:off x="1255" y="6169"/>
                <a:ext cx="60" cy="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Oval 23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00392" y="4322294"/>
              <a:ext cx="509198" cy="503660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4512865" y="4456668"/>
              <a:ext cx="312735" cy="92332"/>
            </a:xfrm>
            <a:custGeom>
              <a:avLst/>
              <a:gdLst>
                <a:gd name="connsiteX0" fmla="*/ 0 w 250031"/>
                <a:gd name="connsiteY0" fmla="*/ 0 h 73819"/>
                <a:gd name="connsiteX1" fmla="*/ 128587 w 250031"/>
                <a:gd name="connsiteY1" fmla="*/ 73819 h 73819"/>
                <a:gd name="connsiteX2" fmla="*/ 250031 w 250031"/>
                <a:gd name="connsiteY2" fmla="*/ 7144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031" h="73819">
                  <a:moveTo>
                    <a:pt x="0" y="0"/>
                  </a:moveTo>
                  <a:lnTo>
                    <a:pt x="128587" y="73819"/>
                  </a:lnTo>
                  <a:lnTo>
                    <a:pt x="250031" y="7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6660232" y="4300611"/>
              <a:ext cx="1160297" cy="54484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cs typeface="Calibri"/>
                </a:rPr>
                <a:t>Install Tomcat</a:t>
              </a:r>
              <a:endParaRPr lang="en-US" sz="2000" dirty="0">
                <a:solidFill>
                  <a:prstClr val="black"/>
                </a:solidFill>
                <a:cs typeface="Calibri"/>
              </a:endParaRPr>
            </a:p>
          </p:txBody>
        </p:sp>
        <p:cxnSp>
          <p:nvCxnSpPr>
            <p:cNvPr id="18" name="Gewinkelte Verbindung 17"/>
            <p:cNvCxnSpPr>
              <a:stCxn id="17" idx="3"/>
              <a:endCxn id="15" idx="2"/>
            </p:cNvCxnSpPr>
            <p:nvPr/>
          </p:nvCxnSpPr>
          <p:spPr>
            <a:xfrm>
              <a:off x="7820529" y="4573032"/>
              <a:ext cx="279863" cy="109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72" y="2983606"/>
            <a:ext cx="2033857" cy="33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Flavors of Processing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Declarative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What?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Example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“I </a:t>
            </a:r>
            <a:r>
              <a:rPr lang="en-US" dirty="0">
                <a:sym typeface="Wingdings" pitchFamily="2" charset="2"/>
              </a:rPr>
              <a:t>want </a:t>
            </a:r>
            <a:r>
              <a:rPr lang="en-US" dirty="0" smtClean="0">
                <a:sym typeface="Wingdings" pitchFamily="2" charset="2"/>
              </a:rPr>
              <a:t>this, realize it!”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Runtime interprets topology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and does deployment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Imperative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How?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“First do this, than </a:t>
            </a:r>
            <a:r>
              <a:rPr lang="en-US" dirty="0" smtClean="0"/>
              <a:t>that.”</a:t>
            </a:r>
          </a:p>
          <a:p>
            <a:pPr lvl="1"/>
            <a:r>
              <a:rPr lang="en-US" dirty="0" smtClean="0"/>
              <a:t>Management plan explicitly describes</a:t>
            </a:r>
            <a:br>
              <a:rPr lang="en-US" dirty="0" smtClean="0"/>
            </a:br>
            <a:r>
              <a:rPr lang="en-US" dirty="0" smtClean="0"/>
              <a:t>each step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789865" cy="21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27778"/>
            <a:ext cx="1789865" cy="21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hteck 19"/>
          <p:cNvSpPr/>
          <p:nvPr/>
        </p:nvSpPr>
        <p:spPr>
          <a:xfrm>
            <a:off x="6948264" y="3861048"/>
            <a:ext cx="1869869" cy="230425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4862311" y="5229200"/>
            <a:ext cx="4174185" cy="545740"/>
            <a:chOff x="4435405" y="4299713"/>
            <a:chExt cx="4174185" cy="545740"/>
          </a:xfrm>
        </p:grpSpPr>
        <p:sp>
          <p:nvSpPr>
            <p:cNvPr id="8" name="Abgerundetes Rechteck 7"/>
            <p:cNvSpPr/>
            <p:nvPr/>
          </p:nvSpPr>
          <p:spPr>
            <a:xfrm>
              <a:off x="5211903" y="4299713"/>
              <a:ext cx="1160297" cy="54484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Start VM</a:t>
              </a:r>
              <a:endParaRPr lang="de-DE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9" name="Gerade Verbindung mit Pfeil 8"/>
            <p:cNvCxnSpPr>
              <a:stCxn id="16" idx="6"/>
              <a:endCxn id="8" idx="1"/>
            </p:cNvCxnSpPr>
            <p:nvPr/>
          </p:nvCxnSpPr>
          <p:spPr>
            <a:xfrm>
              <a:off x="4918048" y="4572133"/>
              <a:ext cx="29385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winkelte Verbindung 9"/>
            <p:cNvCxnSpPr>
              <a:stCxn id="8" idx="3"/>
              <a:endCxn id="14" idx="1"/>
            </p:cNvCxnSpPr>
            <p:nvPr/>
          </p:nvCxnSpPr>
          <p:spPr>
            <a:xfrm>
              <a:off x="6372200" y="4572134"/>
              <a:ext cx="288032" cy="8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4435405" y="4333436"/>
              <a:ext cx="482643" cy="477394"/>
              <a:chOff x="1240" y="6145"/>
              <a:chExt cx="92" cy="91"/>
            </a:xfrm>
          </p:grpSpPr>
          <p:sp>
            <p:nvSpPr>
              <p:cNvPr id="16" name="Oval 4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240" y="6145"/>
                <a:ext cx="92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Rectangle 48"/>
              <p:cNvSpPr>
                <a:spLocks noChangeArrowheads="1"/>
              </p:cNvSpPr>
              <p:nvPr/>
            </p:nvSpPr>
            <p:spPr bwMode="auto">
              <a:xfrm>
                <a:off x="1255" y="6169"/>
                <a:ext cx="60" cy="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2" name="Oval 23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00392" y="4322294"/>
              <a:ext cx="509198" cy="503660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4512865" y="4456668"/>
              <a:ext cx="312735" cy="92332"/>
            </a:xfrm>
            <a:custGeom>
              <a:avLst/>
              <a:gdLst>
                <a:gd name="connsiteX0" fmla="*/ 0 w 250031"/>
                <a:gd name="connsiteY0" fmla="*/ 0 h 73819"/>
                <a:gd name="connsiteX1" fmla="*/ 128587 w 250031"/>
                <a:gd name="connsiteY1" fmla="*/ 73819 h 73819"/>
                <a:gd name="connsiteX2" fmla="*/ 250031 w 250031"/>
                <a:gd name="connsiteY2" fmla="*/ 7144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031" h="73819">
                  <a:moveTo>
                    <a:pt x="0" y="0"/>
                  </a:moveTo>
                  <a:lnTo>
                    <a:pt x="128587" y="73819"/>
                  </a:lnTo>
                  <a:lnTo>
                    <a:pt x="250031" y="7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6660232" y="4300611"/>
              <a:ext cx="1160297" cy="54484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Calibri"/>
                  <a:cs typeface="Calibri"/>
                </a:rPr>
                <a:t>Install Tomcat</a:t>
              </a:r>
              <a:endParaRPr lang="en-US" sz="2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Gewinkelte Verbindung 14"/>
            <p:cNvCxnSpPr>
              <a:stCxn id="14" idx="3"/>
              <a:endCxn id="12" idx="2"/>
            </p:cNvCxnSpPr>
            <p:nvPr/>
          </p:nvCxnSpPr>
          <p:spPr>
            <a:xfrm>
              <a:off x="7820529" y="4573032"/>
              <a:ext cx="279863" cy="109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workflows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deploy</a:t>
            </a:r>
            <a:r>
              <a:rPr lang="de-DE" dirty="0" smtClean="0"/>
              <a:t> an </a:t>
            </a:r>
            <a:r>
              <a:rPr lang="de-DE" dirty="0" err="1" smtClean="0"/>
              <a:t>application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5" idx="2"/>
            <a:endCxn id="8" idx="0"/>
          </p:cNvCxnSpPr>
          <p:nvPr/>
        </p:nvCxnSpPr>
        <p:spPr>
          <a:xfrm>
            <a:off x="2568158" y="1884110"/>
            <a:ext cx="0" cy="3567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2"/>
            <a:endCxn id="14" idx="0"/>
          </p:cNvCxnSpPr>
          <p:nvPr/>
        </p:nvCxnSpPr>
        <p:spPr>
          <a:xfrm>
            <a:off x="2568158" y="4116358"/>
            <a:ext cx="0" cy="3567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8" idx="2"/>
            <a:endCxn id="11" idx="0"/>
          </p:cNvCxnSpPr>
          <p:nvPr/>
        </p:nvCxnSpPr>
        <p:spPr>
          <a:xfrm>
            <a:off x="2568158" y="3000234"/>
            <a:ext cx="0" cy="3567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380026" y="2240868"/>
            <a:ext cx="2376264" cy="759366"/>
            <a:chOff x="1619672" y="2348880"/>
            <a:chExt cx="2376264" cy="759366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619672" y="2348880"/>
              <a:ext cx="2376264" cy="759366"/>
              <a:chOff x="1259632" y="2426744"/>
              <a:chExt cx="2376264" cy="759366"/>
            </a:xfrm>
            <a:effectLst/>
          </p:grpSpPr>
          <p:sp>
            <p:nvSpPr>
              <p:cNvPr id="8" name="Abgerundetes Rechteck 7"/>
              <p:cNvSpPr/>
              <p:nvPr/>
            </p:nvSpPr>
            <p:spPr>
              <a:xfrm>
                <a:off x="1259632" y="2426744"/>
                <a:ext cx="2376264" cy="759366"/>
              </a:xfrm>
              <a:prstGeom prst="round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9" name="Picture 12" descr="http://www.tutego.de/images/seminare/logos/tomcat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619" y="2636912"/>
                <a:ext cx="505085" cy="357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feld 17"/>
            <p:cNvSpPr txBox="1"/>
            <p:nvPr/>
          </p:nvSpPr>
          <p:spPr>
            <a:xfrm>
              <a:off x="2435344" y="2477244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Web Server</a:t>
              </a:r>
              <a:endParaRPr lang="de-DE" sz="1400" dirty="0">
                <a:solidFill>
                  <a:prstClr val="black"/>
                </a:solidFill>
              </a:endParaRPr>
            </a:p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( Tomcat )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380026" y="3356992"/>
            <a:ext cx="2376264" cy="759366"/>
            <a:chOff x="1619672" y="3501008"/>
            <a:chExt cx="2376264" cy="759366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619672" y="3501008"/>
              <a:ext cx="2376264" cy="759366"/>
              <a:chOff x="1043608" y="1054792"/>
              <a:chExt cx="2376264" cy="759366"/>
            </a:xfrm>
            <a:effectLst/>
          </p:grpSpPr>
          <p:sp>
            <p:nvSpPr>
              <p:cNvPr id="11" name="Abgerundetes Rechteck 10"/>
              <p:cNvSpPr/>
              <p:nvPr/>
            </p:nvSpPr>
            <p:spPr>
              <a:xfrm>
                <a:off x="1043608" y="1054792"/>
                <a:ext cx="2376264" cy="759366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619672" y="1174568"/>
                <a:ext cx="17425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smtClean="0">
                    <a:solidFill>
                      <a:prstClr val="black"/>
                    </a:solidFill>
                  </a:rPr>
                  <a:t>Operating System</a:t>
                </a:r>
                <a:endParaRPr lang="de-DE" sz="1400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de-DE" sz="1400" smtClean="0">
                    <a:solidFill>
                      <a:prstClr val="black"/>
                    </a:solidFill>
                  </a:rPr>
                  <a:t>( Ubuntu 12.04 </a:t>
                </a:r>
                <a:r>
                  <a:rPr lang="de-DE" sz="1400">
                    <a:solidFill>
                      <a:prstClr val="black"/>
                    </a:solidFill>
                  </a:rPr>
                  <a:t>)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9" name="Picture 2" descr="C:\Users\breiteue\Desktop\SVNs\TOSCA and CloudCycle\OpenTOSCA\icons\Node Types\bigIconUbunt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038" y="364256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1380026" y="1124744"/>
            <a:ext cx="2376264" cy="759366"/>
            <a:chOff x="1619672" y="1229474"/>
            <a:chExt cx="2376264" cy="759366"/>
          </a:xfrm>
        </p:grpSpPr>
        <p:sp>
          <p:nvSpPr>
            <p:cNvPr id="5" name="Abgerundetes Rechteck 4"/>
            <p:cNvSpPr/>
            <p:nvPr/>
          </p:nvSpPr>
          <p:spPr>
            <a:xfrm>
              <a:off x="1619672" y="1229474"/>
              <a:ext cx="2376264" cy="759366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346775" y="1352387"/>
              <a:ext cx="1584176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Online Bookstore</a:t>
              </a:r>
              <a:endParaRPr lang="de-DE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de-DE" sz="1400" smtClean="0">
                  <a:solidFill>
                    <a:prstClr val="black"/>
                  </a:solidFill>
                </a:rPr>
                <a:t>( WAR )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 descr="http://www.webalemi.org/wp-content/uploads/2009/03/java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658" y="1353041"/>
              <a:ext cx="519086" cy="51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Gerade Verbindung mit Pfeil 24"/>
          <p:cNvCxnSpPr>
            <a:stCxn id="14" idx="2"/>
            <a:endCxn id="23" idx="0"/>
          </p:cNvCxnSpPr>
          <p:nvPr/>
        </p:nvCxnSpPr>
        <p:spPr>
          <a:xfrm>
            <a:off x="2568158" y="5232482"/>
            <a:ext cx="0" cy="3567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30"/>
          <p:cNvGrpSpPr/>
          <p:nvPr/>
        </p:nvGrpSpPr>
        <p:grpSpPr>
          <a:xfrm>
            <a:off x="1380026" y="5589240"/>
            <a:ext cx="2448272" cy="759366"/>
            <a:chOff x="1619672" y="5693970"/>
            <a:chExt cx="2448272" cy="759366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619672" y="5693970"/>
              <a:ext cx="2448272" cy="759366"/>
              <a:chOff x="1043608" y="1054792"/>
              <a:chExt cx="2448272" cy="759366"/>
            </a:xfrm>
            <a:effectLst/>
          </p:grpSpPr>
          <p:sp>
            <p:nvSpPr>
              <p:cNvPr id="23" name="Abgerundetes Rechteck 22"/>
              <p:cNvSpPr/>
              <p:nvPr/>
            </p:nvSpPr>
            <p:spPr>
              <a:xfrm>
                <a:off x="1043608" y="1054792"/>
                <a:ext cx="2376264" cy="759366"/>
              </a:xfrm>
              <a:prstGeom prst="round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1575027" y="1174148"/>
                <a:ext cx="19168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smtClean="0">
                    <a:solidFill>
                      <a:prstClr val="black"/>
                    </a:solidFill>
                  </a:rPr>
                  <a:t>Public Cloud</a:t>
                </a:r>
                <a:endParaRPr lang="de-DE" sz="1400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de-DE" sz="1400" smtClean="0">
                    <a:solidFill>
                      <a:prstClr val="black"/>
                    </a:solidFill>
                  </a:rPr>
                  <a:t>( AmazonEC2 )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Textfeld 25"/>
            <p:cNvSpPr txBox="1"/>
            <p:nvPr/>
          </p:nvSpPr>
          <p:spPr>
            <a:xfrm>
              <a:off x="1682970" y="5803938"/>
              <a:ext cx="73449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smtClean="0">
                  <a:solidFill>
                    <a:schemeClr val="accent6">
                      <a:lumMod val="75000"/>
                    </a:schemeClr>
                  </a:solidFill>
                </a:rPr>
                <a:t>Amazon</a:t>
              </a:r>
            </a:p>
            <a:p>
              <a:r>
                <a:rPr lang="de-DE" sz="2000" b="1" smtClean="0">
                  <a:solidFill>
                    <a:schemeClr val="accent6">
                      <a:lumMod val="75000"/>
                    </a:schemeClr>
                  </a:solidFill>
                </a:rPr>
                <a:t>EC2</a:t>
              </a:r>
              <a:endParaRPr lang="de-DE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380026" y="4473116"/>
            <a:ext cx="2448272" cy="759366"/>
            <a:chOff x="1619672" y="4613850"/>
            <a:chExt cx="2448272" cy="75936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619672" y="4613850"/>
              <a:ext cx="2448272" cy="759366"/>
              <a:chOff x="1043608" y="1054792"/>
              <a:chExt cx="2448272" cy="759366"/>
            </a:xfrm>
            <a:effectLst/>
          </p:grpSpPr>
          <p:sp>
            <p:nvSpPr>
              <p:cNvPr id="14" name="Abgerundetes Rechteck 13"/>
              <p:cNvSpPr/>
              <p:nvPr/>
            </p:nvSpPr>
            <p:spPr>
              <a:xfrm>
                <a:off x="1043608" y="1054792"/>
                <a:ext cx="2376264" cy="75936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1575027" y="1174148"/>
                <a:ext cx="19168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smtClean="0">
                    <a:solidFill>
                      <a:prstClr val="black"/>
                    </a:solidFill>
                  </a:rPr>
                  <a:t>VM</a:t>
                </a:r>
                <a:endParaRPr lang="de-DE" sz="1400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de-DE" sz="1400" smtClean="0">
                    <a:solidFill>
                      <a:prstClr val="black"/>
                    </a:solidFill>
                  </a:rPr>
                  <a:t>( VirtualMachine )</a:t>
                </a:r>
                <a:endParaRPr lang="de-DE" sz="1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2" name="Picture 6" descr="C:\Users\breiteue\Dropbox\InterOpDemo\SugarCRM-WD10-IBM\icons\VirtualMachine\VirtualMachin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606" y="4766251"/>
              <a:ext cx="502908" cy="502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4" name="Gerade Verbindung mit Pfeil 25"/>
          <p:cNvCxnSpPr>
            <a:stCxn id="69" idx="0"/>
            <a:endCxn id="39" idx="4"/>
          </p:cNvCxnSpPr>
          <p:nvPr/>
        </p:nvCxnSpPr>
        <p:spPr>
          <a:xfrm flipV="1">
            <a:off x="6939429" y="1795429"/>
            <a:ext cx="0" cy="51046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23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68503" y="1259468"/>
            <a:ext cx="541852" cy="5359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400"/>
          </a:p>
        </p:txBody>
      </p:sp>
      <p:cxnSp>
        <p:nvCxnSpPr>
          <p:cNvPr id="45" name="Gerade Verbindung mit Pfeil 25"/>
          <p:cNvCxnSpPr>
            <a:stCxn id="49" idx="0"/>
            <a:endCxn id="80" idx="2"/>
          </p:cNvCxnSpPr>
          <p:nvPr/>
        </p:nvCxnSpPr>
        <p:spPr>
          <a:xfrm flipH="1" flipV="1">
            <a:off x="6939429" y="4806470"/>
            <a:ext cx="1" cy="51046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45"/>
          <p:cNvGrpSpPr/>
          <p:nvPr/>
        </p:nvGrpSpPr>
        <p:grpSpPr>
          <a:xfrm>
            <a:off x="6657510" y="5316935"/>
            <a:ext cx="563839" cy="558256"/>
            <a:chOff x="1406495" y="643078"/>
            <a:chExt cx="423620" cy="419423"/>
          </a:xfrm>
          <a:solidFill>
            <a:schemeClr val="bg1">
              <a:lumMod val="95000"/>
            </a:schemeClr>
          </a:solidFill>
        </p:grpSpPr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1406495" y="643078"/>
              <a:ext cx="423620" cy="419423"/>
              <a:chOff x="1235" y="6138"/>
              <a:chExt cx="101" cy="100"/>
            </a:xfrm>
            <a:grpFill/>
          </p:grpSpPr>
          <p:sp>
            <p:nvSpPr>
              <p:cNvPr id="49" name="Oval 4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235" y="6138"/>
                <a:ext cx="101" cy="100"/>
              </a:xfrm>
              <a:prstGeom prst="ellipse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400"/>
              </a:p>
            </p:txBody>
          </p:sp>
          <p:sp>
            <p:nvSpPr>
              <p:cNvPr id="50" name="Rectangle 48"/>
              <p:cNvSpPr>
                <a:spLocks noChangeArrowheads="1"/>
              </p:cNvSpPr>
              <p:nvPr/>
            </p:nvSpPr>
            <p:spPr bwMode="auto">
              <a:xfrm>
                <a:off x="1255" y="6169"/>
                <a:ext cx="60" cy="39"/>
              </a:xfrm>
              <a:prstGeom prst="rect">
                <a:avLst/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400"/>
              </a:p>
            </p:txBody>
          </p:sp>
        </p:grpSp>
        <p:sp>
          <p:nvSpPr>
            <p:cNvPr id="48" name="Freihandform 47"/>
            <p:cNvSpPr/>
            <p:nvPr/>
          </p:nvSpPr>
          <p:spPr>
            <a:xfrm>
              <a:off x="1490385" y="773104"/>
              <a:ext cx="250031" cy="73819"/>
            </a:xfrm>
            <a:custGeom>
              <a:avLst/>
              <a:gdLst>
                <a:gd name="connsiteX0" fmla="*/ 0 w 250031"/>
                <a:gd name="connsiteY0" fmla="*/ 0 h 73819"/>
                <a:gd name="connsiteX1" fmla="*/ 123825 w 250031"/>
                <a:gd name="connsiteY1" fmla="*/ 73819 h 73819"/>
                <a:gd name="connsiteX2" fmla="*/ 250031 w 250031"/>
                <a:gd name="connsiteY2" fmla="*/ 4763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031" h="73819">
                  <a:moveTo>
                    <a:pt x="0" y="0"/>
                  </a:moveTo>
                  <a:lnTo>
                    <a:pt x="123825" y="73819"/>
                  </a:lnTo>
                  <a:lnTo>
                    <a:pt x="250031" y="4763"/>
                  </a:lnTo>
                </a:path>
              </a:pathLst>
            </a:cu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sz="1400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5778466" y="2305894"/>
            <a:ext cx="2321926" cy="493216"/>
            <a:chOff x="6963953" y="1902062"/>
            <a:chExt cx="2321926" cy="493216"/>
          </a:xfrm>
        </p:grpSpPr>
        <p:sp>
          <p:nvSpPr>
            <p:cNvPr id="69" name="Abgerundetes Rechteck 68"/>
            <p:cNvSpPr/>
            <p:nvPr/>
          </p:nvSpPr>
          <p:spPr>
            <a:xfrm>
              <a:off x="6963953" y="1902062"/>
              <a:ext cx="2321926" cy="4932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7069525" y="1994782"/>
              <a:ext cx="21107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smtClean="0">
                  <a:cs typeface="Calibri"/>
                </a:rPr>
                <a:t>Deploy WAR on Tomcat</a:t>
              </a:r>
              <a:endParaRPr lang="de-DE" sz="1400" dirty="0">
                <a:cs typeface="Calibri"/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5778466" y="4313254"/>
            <a:ext cx="2321926" cy="493216"/>
            <a:chOff x="6963953" y="1902062"/>
            <a:chExt cx="2321926" cy="493216"/>
          </a:xfrm>
        </p:grpSpPr>
        <p:sp>
          <p:nvSpPr>
            <p:cNvPr id="80" name="Abgerundetes Rechteck 79"/>
            <p:cNvSpPr/>
            <p:nvPr/>
          </p:nvSpPr>
          <p:spPr>
            <a:xfrm>
              <a:off x="6963953" y="1902062"/>
              <a:ext cx="2321926" cy="4932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7069525" y="1994782"/>
              <a:ext cx="21107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smtClean="0">
                  <a:cs typeface="Calibri"/>
                </a:rPr>
                <a:t>Provision VM and OS</a:t>
              </a:r>
              <a:endParaRPr lang="de-DE" sz="1400" dirty="0">
                <a:cs typeface="Calibri"/>
              </a:endParaRPr>
            </a:p>
          </p:txBody>
        </p:sp>
      </p:grpSp>
      <p:cxnSp>
        <p:nvCxnSpPr>
          <p:cNvPr id="83" name="Gerade Verbindung mit Pfeil 25"/>
          <p:cNvCxnSpPr>
            <a:stCxn id="80" idx="0"/>
            <a:endCxn id="86" idx="2"/>
          </p:cNvCxnSpPr>
          <p:nvPr/>
        </p:nvCxnSpPr>
        <p:spPr>
          <a:xfrm flipV="1">
            <a:off x="6939429" y="3802790"/>
            <a:ext cx="0" cy="5104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/>
          <p:cNvGrpSpPr/>
          <p:nvPr/>
        </p:nvGrpSpPr>
        <p:grpSpPr>
          <a:xfrm>
            <a:off x="5778466" y="3309574"/>
            <a:ext cx="2321926" cy="493216"/>
            <a:chOff x="6963953" y="1902062"/>
            <a:chExt cx="2321926" cy="493216"/>
          </a:xfrm>
        </p:grpSpPr>
        <p:sp>
          <p:nvSpPr>
            <p:cNvPr id="86" name="Abgerundetes Rechteck 85"/>
            <p:cNvSpPr/>
            <p:nvPr/>
          </p:nvSpPr>
          <p:spPr>
            <a:xfrm>
              <a:off x="6963953" y="1902062"/>
              <a:ext cx="2321926" cy="4932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6993394" y="1994782"/>
              <a:ext cx="22630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400" smtClean="0">
                  <a:cs typeface="Calibri"/>
                </a:rPr>
                <a:t>Install Tomcat Web Server</a:t>
              </a:r>
              <a:endParaRPr lang="de-DE" sz="1400" dirty="0">
                <a:cs typeface="Calibri"/>
              </a:endParaRPr>
            </a:p>
          </p:txBody>
        </p:sp>
      </p:grpSp>
      <p:cxnSp>
        <p:nvCxnSpPr>
          <p:cNvPr id="89" name="Gerade Verbindung mit Pfeil 25"/>
          <p:cNvCxnSpPr>
            <a:stCxn id="86" idx="0"/>
            <a:endCxn id="69" idx="2"/>
          </p:cNvCxnSpPr>
          <p:nvPr/>
        </p:nvCxnSpPr>
        <p:spPr>
          <a:xfrm flipV="1">
            <a:off x="6939429" y="2799110"/>
            <a:ext cx="0" cy="5104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bgerundetes Rechteck 96"/>
          <p:cNvSpPr/>
          <p:nvPr/>
        </p:nvSpPr>
        <p:spPr bwMode="auto">
          <a:xfrm>
            <a:off x="3570081" y="5815689"/>
            <a:ext cx="435070" cy="30646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 Ref" pitchFamily="34" charset="0"/>
              </a:rPr>
              <a:t>OP</a:t>
            </a:r>
          </a:p>
        </p:txBody>
      </p:sp>
      <p:sp>
        <p:nvSpPr>
          <p:cNvPr id="98" name="Abgerundetes Rechteck 97"/>
          <p:cNvSpPr/>
          <p:nvPr/>
        </p:nvSpPr>
        <p:spPr bwMode="auto">
          <a:xfrm>
            <a:off x="3568196" y="3583546"/>
            <a:ext cx="435070" cy="30646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 Ref" pitchFamily="34" charset="0"/>
              </a:rPr>
              <a:t>OP</a:t>
            </a:r>
          </a:p>
        </p:txBody>
      </p:sp>
      <p:sp>
        <p:nvSpPr>
          <p:cNvPr id="99" name="Abgerundetes Rechteck 98"/>
          <p:cNvSpPr/>
          <p:nvPr/>
        </p:nvSpPr>
        <p:spPr bwMode="auto">
          <a:xfrm>
            <a:off x="3568196" y="2467422"/>
            <a:ext cx="435070" cy="30646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 Ref" pitchFamily="34" charset="0"/>
              </a:rPr>
              <a:t>OP</a:t>
            </a:r>
          </a:p>
        </p:txBody>
      </p:sp>
      <p:sp>
        <p:nvSpPr>
          <p:cNvPr id="101" name="Abgerundetes Rechteck 100"/>
          <p:cNvSpPr/>
          <p:nvPr/>
        </p:nvSpPr>
        <p:spPr bwMode="auto">
          <a:xfrm>
            <a:off x="3258736" y="1625270"/>
            <a:ext cx="569562" cy="306467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smtClean="0">
                <a:solidFill>
                  <a:schemeClr val="bg1">
                    <a:lumMod val="95000"/>
                  </a:schemeClr>
                </a:solidFill>
                <a:latin typeface="Verdana Ref" pitchFamily="34" charset="0"/>
              </a:rPr>
              <a:t>WAR</a:t>
            </a:r>
            <a:endParaRPr kumimoji="0" lang="de-DE" sz="1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Verdana Ref" pitchFamily="34" charset="0"/>
            </a:endParaRPr>
          </a:p>
        </p:txBody>
      </p:sp>
      <p:cxnSp>
        <p:nvCxnSpPr>
          <p:cNvPr id="103" name="Gerade Verbindung mit Pfeil 102"/>
          <p:cNvCxnSpPr>
            <a:stCxn id="80" idx="1"/>
            <a:endCxn id="97" idx="3"/>
          </p:cNvCxnSpPr>
          <p:nvPr/>
        </p:nvCxnSpPr>
        <p:spPr bwMode="auto">
          <a:xfrm rot="10800000" flipV="1">
            <a:off x="4005152" y="4559861"/>
            <a:ext cx="1773315" cy="14090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4" name="Gerade Verbindung mit Pfeil 102"/>
          <p:cNvCxnSpPr>
            <a:stCxn id="86" idx="1"/>
            <a:endCxn id="98" idx="3"/>
          </p:cNvCxnSpPr>
          <p:nvPr/>
        </p:nvCxnSpPr>
        <p:spPr bwMode="auto">
          <a:xfrm flipH="1">
            <a:off x="4003266" y="3556182"/>
            <a:ext cx="1775200" cy="180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7" name="Gerade Verbindung mit Pfeil 102"/>
          <p:cNvCxnSpPr>
            <a:stCxn id="69" idx="1"/>
            <a:endCxn id="99" idx="3"/>
          </p:cNvCxnSpPr>
          <p:nvPr/>
        </p:nvCxnSpPr>
        <p:spPr bwMode="auto">
          <a:xfrm flipH="1">
            <a:off x="4003266" y="2552502"/>
            <a:ext cx="1775200" cy="681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0" name="Gerade Verbindung mit Pfeil 102"/>
          <p:cNvCxnSpPr>
            <a:stCxn id="101" idx="3"/>
          </p:cNvCxnSpPr>
          <p:nvPr/>
        </p:nvCxnSpPr>
        <p:spPr bwMode="auto">
          <a:xfrm>
            <a:off x="3828298" y="1778504"/>
            <a:ext cx="1923000" cy="578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13" name="Textfeld 112"/>
          <p:cNvSpPr txBox="1"/>
          <p:nvPr/>
        </p:nvSpPr>
        <p:spPr>
          <a:xfrm>
            <a:off x="5954002" y="608400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Provisioning</a:t>
            </a:r>
            <a:r>
              <a:rPr lang="de-DE" dirty="0" smtClean="0"/>
              <a:t> Plan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129027" y="5252932"/>
            <a:ext cx="78899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de-DE" sz="6000" b="1" dirty="0">
              <a:solidFill>
                <a:schemeClr val="accent3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129027" y="4114911"/>
            <a:ext cx="78899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de-DE" sz="6000" b="1" dirty="0">
              <a:solidFill>
                <a:schemeClr val="accent3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129027" y="2976891"/>
            <a:ext cx="78899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de-DE" sz="6000" b="1" dirty="0">
              <a:solidFill>
                <a:schemeClr val="accent3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129027" y="1838871"/>
            <a:ext cx="78899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de-DE" sz="6000" b="1" dirty="0">
              <a:solidFill>
                <a:schemeClr val="accent3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1129027" y="700851"/>
            <a:ext cx="78899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de-DE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3" grpId="0"/>
      <p:bldP spid="2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36335" y="4812788"/>
            <a:ext cx="7741098" cy="1352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Creation and modeling of TOSCA applications, including graphical modeling of topologies and management plans. Exported as Cloud Service Archive (CSAR) for TOSCA runtime.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4" y="31517"/>
            <a:ext cx="1170392" cy="78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Gerade Verbindung mit Pfeil 14"/>
          <p:cNvCxnSpPr>
            <a:endCxn id="19" idx="1"/>
          </p:cNvCxnSpPr>
          <p:nvPr/>
        </p:nvCxnSpPr>
        <p:spPr>
          <a:xfrm>
            <a:off x="3707904" y="432136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" name="Abgerundetes Rechteck 15"/>
          <p:cNvSpPr/>
          <p:nvPr/>
        </p:nvSpPr>
        <p:spPr>
          <a:xfrm>
            <a:off x="6732240" y="154514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Self-Service</a:t>
            </a:r>
          </a:p>
        </p:txBody>
      </p:sp>
      <p:cxnSp>
        <p:nvCxnSpPr>
          <p:cNvPr id="17" name="Gerade Verbindung mit Pfeil 16"/>
          <p:cNvCxnSpPr>
            <a:endCxn id="16" idx="1"/>
          </p:cNvCxnSpPr>
          <p:nvPr/>
        </p:nvCxnSpPr>
        <p:spPr>
          <a:xfrm>
            <a:off x="6156176" y="432136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8" name="Abgerundetes Rechteck 17"/>
          <p:cNvSpPr/>
          <p:nvPr/>
        </p:nvSpPr>
        <p:spPr>
          <a:xfrm>
            <a:off x="1835696" y="154514"/>
            <a:ext cx="2016224" cy="55524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Modeling Tool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283968" y="154514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Container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0" y="1153551"/>
            <a:ext cx="7416824" cy="37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36335" y="4554752"/>
            <a:ext cx="774109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Creation and modeling of TOSCA applications, including graphical modeling of topologies and management plans. Exported as Cloud Service Archive (CSAR) for TOSCA runtime.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4" y="31517"/>
            <a:ext cx="1170392" cy="78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8" y="1176212"/>
            <a:ext cx="7069876" cy="373384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11" name="Gerade Verbindung mit Pfeil 10"/>
          <p:cNvCxnSpPr>
            <a:endCxn id="9" idx="1"/>
          </p:cNvCxnSpPr>
          <p:nvPr/>
        </p:nvCxnSpPr>
        <p:spPr>
          <a:xfrm>
            <a:off x="3707904" y="432136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Abgerundetes Rechteck 11"/>
          <p:cNvSpPr/>
          <p:nvPr/>
        </p:nvSpPr>
        <p:spPr>
          <a:xfrm>
            <a:off x="6732240" y="154514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Self-Service</a:t>
            </a:r>
          </a:p>
        </p:txBody>
      </p:sp>
      <p:cxnSp>
        <p:nvCxnSpPr>
          <p:cNvPr id="13" name="Gerade Verbindung mit Pfeil 12"/>
          <p:cNvCxnSpPr>
            <a:endCxn id="12" idx="1"/>
          </p:cNvCxnSpPr>
          <p:nvPr/>
        </p:nvCxnSpPr>
        <p:spPr>
          <a:xfrm>
            <a:off x="6156176" y="432136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Abgerundetes Rechteck 6"/>
          <p:cNvSpPr/>
          <p:nvPr/>
        </p:nvSpPr>
        <p:spPr>
          <a:xfrm>
            <a:off x="1835696" y="154514"/>
            <a:ext cx="2016224" cy="55524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Modeling Tool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283968" y="154514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337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063" y="990600"/>
            <a:ext cx="8369663" cy="45986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Demonstrations, </a:t>
            </a:r>
            <a:r>
              <a:rPr lang="en-US" b="1" dirty="0" smtClean="0"/>
              <a:t>Videos,</a:t>
            </a:r>
            <a:br>
              <a:rPr lang="en-US" b="1" dirty="0" smtClean="0"/>
            </a:br>
            <a:r>
              <a:rPr lang="en-US" b="1" dirty="0" smtClean="0"/>
              <a:t>Publications </a:t>
            </a:r>
            <a:r>
              <a:rPr lang="en-US" b="1" dirty="0"/>
              <a:t>and Presentations</a:t>
            </a:r>
            <a:br>
              <a:rPr lang="en-US" b="1" dirty="0"/>
            </a:br>
            <a:r>
              <a:rPr lang="en-US" b="1" dirty="0">
                <a:hlinkClick r:id="rId2"/>
              </a:rPr>
              <a:t>http://demo.opentosca.org/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59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_EKXhVWU6_pOvip5VY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C5Sd2SUkyyO5xAPXbo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_EKXhVWU6_pOvip5VY6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C5Sd2SUkyyO5xAPXbo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_EKXhVWU6_pOvip5VY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C5Sd2SUkyyO5xAPXboKQ"/>
</p:tagLst>
</file>

<file path=ppt/theme/theme1.xml><?xml version="1.0" encoding="utf-8"?>
<a:theme xmlns:a="http://schemas.openxmlformats.org/drawingml/2006/main" name="IAAS_Master2_Research">
  <a:themeElements>
    <a:clrScheme name="IAAS 2.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 Ref"/>
        <a:ea typeface=""/>
        <a:cs typeface=""/>
      </a:majorFont>
      <a:minorFont>
        <a:latin typeface="Verdana Re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 Re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 Ref" pitchFamily="34" charset="0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iaas-OK -v2 - based on TU 20091007</Template>
  <TotalTime>0</TotalTime>
  <Words>222</Words>
  <Application>Microsoft Office PowerPoint</Application>
  <PresentationFormat>Bildschirmpräsentation (4:3)</PresentationFormat>
  <Paragraphs>74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MS PGothic</vt:lpstr>
      <vt:lpstr>Arial</vt:lpstr>
      <vt:lpstr>Calibri</vt:lpstr>
      <vt:lpstr>Century Gothic</vt:lpstr>
      <vt:lpstr>Georgia Italic</vt:lpstr>
      <vt:lpstr>Times New Roman</vt:lpstr>
      <vt:lpstr>Verdana Ref</vt:lpstr>
      <vt:lpstr>Wingdings</vt:lpstr>
      <vt:lpstr>IAAS_Master2_Research</vt:lpstr>
      <vt:lpstr>TOSCA &amp; Winery</vt:lpstr>
      <vt:lpstr>OASIS TOSCA</vt:lpstr>
      <vt:lpstr>TOSCA Overview</vt:lpstr>
      <vt:lpstr>Two Flavors of Processing</vt:lpstr>
      <vt:lpstr>Example: Using workflows to deploy an application</vt:lpstr>
      <vt:lpstr>PowerPoint-Präsentation</vt:lpstr>
      <vt:lpstr>PowerPoint-Präsentation</vt:lpstr>
      <vt:lpstr>Online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2013-02-05T20:24:53Z</dcterms:created>
  <dcterms:modified xsi:type="dcterms:W3CDTF">2014-03-17T22:47:26Z</dcterms:modified>
</cp:coreProperties>
</file>